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aleway"/>
      <p:regular r:id="rId27"/>
      <p:bold r:id="rId28"/>
      <p:italic r:id="rId29"/>
      <p:boldItalic r:id="rId30"/>
    </p:embeddedFont>
    <p:embeddedFont>
      <p:font typeface="Lato"/>
      <p:regular r:id="rId31"/>
      <p:bold r:id="rId32"/>
      <p:italic r:id="rId33"/>
      <p:boldItalic r:id="rId34"/>
    </p:embeddedFont>
    <p:embeddedFont>
      <p:font typeface="Bree Serif"/>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35" Type="http://schemas.openxmlformats.org/officeDocument/2006/relationships/font" Target="fonts/BreeSerif-regular.fntdata"/><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9.png>
</file>

<file path=ppt/media/image2.png>
</file>

<file path=ppt/media/image20.png>
</file>

<file path=ppt/media/image21.png>
</file>

<file path=ppt/media/image23.png>
</file>

<file path=ppt/media/image24.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4f2176f41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4f2176f41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4f2176f41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4f2176f41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4f2176f411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4f2176f411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4f2176f41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4f2176f41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4f2176f411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4f2176f411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4f2176f41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4f2176f41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f2176f411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4f2176f411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4f2176f411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4f2176f411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4f2176f411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4f2176f411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4f2176f411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4f2176f411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4d85a2ac8e_0_1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4d85a2ac8e_0_1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4f2176f411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4f2176f411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4f2176f41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4f2176f41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4d85a2ac8e_0_1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4d85a2ac8e_0_1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4f2176f41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4f2176f41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4f2176f41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4f2176f41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Duration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4d85a2ac8e_0_1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4d85a2ac8e_0_1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f2176f41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4f2176f41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4f2176f411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4f2176f411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4f2176f41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f2176f41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3.png"/><Relationship Id="rId4" Type="http://schemas.openxmlformats.org/officeDocument/2006/relationships/hyperlink" Target="https://www.thestreet.com/employment/these-industries-are-more-likely-to-cut-job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image" Target="../media/image7.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80">
                <a:latin typeface="Bree Serif"/>
                <a:ea typeface="Bree Serif"/>
                <a:cs typeface="Bree Serif"/>
                <a:sym typeface="Bree Serif"/>
              </a:rPr>
              <a:t>Investigating the Impact of the COVID-19 Pandemic on the American Stock Market</a:t>
            </a:r>
            <a:endParaRPr sz="3480">
              <a:latin typeface="Bree Serif"/>
              <a:ea typeface="Bree Serif"/>
              <a:cs typeface="Bree Serif"/>
              <a:sym typeface="Bree Serif"/>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2"/>
                </a:solidFill>
              </a:rPr>
              <a:t>Andres Portes, Ella Ndalla, Ridhwaan Ali</a:t>
            </a:r>
            <a:endParaRPr>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2"/>
          <p:cNvPicPr preferRelativeResize="0"/>
          <p:nvPr/>
        </p:nvPicPr>
        <p:blipFill>
          <a:blip r:embed="rId3">
            <a:alphaModFix/>
          </a:blip>
          <a:stretch>
            <a:fillRect/>
          </a:stretch>
        </p:blipFill>
        <p:spPr>
          <a:xfrm>
            <a:off x="1479050" y="553550"/>
            <a:ext cx="5969200" cy="4463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3"/>
          <p:cNvPicPr preferRelativeResize="0"/>
          <p:nvPr/>
        </p:nvPicPr>
        <p:blipFill>
          <a:blip r:embed="rId3">
            <a:alphaModFix/>
          </a:blip>
          <a:stretch>
            <a:fillRect/>
          </a:stretch>
        </p:blipFill>
        <p:spPr>
          <a:xfrm>
            <a:off x="1467125" y="463775"/>
            <a:ext cx="6627290"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4"/>
          <p:cNvPicPr preferRelativeResize="0"/>
          <p:nvPr/>
        </p:nvPicPr>
        <p:blipFill>
          <a:blip r:embed="rId3">
            <a:alphaModFix/>
          </a:blip>
          <a:stretch>
            <a:fillRect/>
          </a:stretch>
        </p:blipFill>
        <p:spPr>
          <a:xfrm>
            <a:off x="1287549" y="440700"/>
            <a:ext cx="6304674" cy="4644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5"/>
          <p:cNvPicPr preferRelativeResize="0"/>
          <p:nvPr/>
        </p:nvPicPr>
        <p:blipFill>
          <a:blip r:embed="rId3">
            <a:alphaModFix/>
          </a:blip>
          <a:stretch>
            <a:fillRect/>
          </a:stretch>
        </p:blipFill>
        <p:spPr>
          <a:xfrm>
            <a:off x="717500" y="394575"/>
            <a:ext cx="7105203"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6"/>
          <p:cNvPicPr preferRelativeResize="0"/>
          <p:nvPr/>
        </p:nvPicPr>
        <p:blipFill>
          <a:blip r:embed="rId3">
            <a:alphaModFix/>
          </a:blip>
          <a:stretch>
            <a:fillRect/>
          </a:stretch>
        </p:blipFill>
        <p:spPr>
          <a:xfrm>
            <a:off x="1201400" y="498375"/>
            <a:ext cx="6741209"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Visualization of Analysis </a:t>
            </a:r>
            <a:endParaRPr/>
          </a:p>
        </p:txBody>
      </p:sp>
      <p:sp>
        <p:nvSpPr>
          <p:cNvPr id="184" name="Google Shape;184;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declaring our x and y variables for plotting we were able to create line plots that show trends in </a:t>
            </a:r>
            <a:r>
              <a:rPr lang="en"/>
              <a:t>the</a:t>
            </a:r>
            <a:r>
              <a:rPr lang="en"/>
              <a:t> volumes for each </a:t>
            </a:r>
            <a:r>
              <a:rPr lang="en"/>
              <a:t>separate</a:t>
            </a:r>
            <a:r>
              <a:rPr lang="en"/>
              <a:t> year. </a:t>
            </a:r>
            <a:endParaRPr/>
          </a:p>
          <a:p>
            <a:pPr indent="0" lvl="0" marL="0" rtl="0" algn="l">
              <a:spcBef>
                <a:spcPts val="1200"/>
              </a:spcBef>
              <a:spcAft>
                <a:spcPts val="1200"/>
              </a:spcAft>
              <a:buNone/>
            </a:pPr>
            <a:r>
              <a:rPr lang="en"/>
              <a:t>We also made </a:t>
            </a:r>
            <a:r>
              <a:rPr lang="en"/>
              <a:t>another set graph that was grouped by sector and graphed it by year and price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28"/>
          <p:cNvPicPr preferRelativeResize="0"/>
          <p:nvPr/>
        </p:nvPicPr>
        <p:blipFill>
          <a:blip r:embed="rId3">
            <a:alphaModFix/>
          </a:blip>
          <a:stretch>
            <a:fillRect/>
          </a:stretch>
        </p:blipFill>
        <p:spPr>
          <a:xfrm>
            <a:off x="1386375" y="567600"/>
            <a:ext cx="6551851" cy="43893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29"/>
          <p:cNvPicPr preferRelativeResize="0"/>
          <p:nvPr/>
        </p:nvPicPr>
        <p:blipFill>
          <a:blip r:embed="rId3">
            <a:alphaModFix/>
          </a:blip>
          <a:stretch>
            <a:fillRect/>
          </a:stretch>
        </p:blipFill>
        <p:spPr>
          <a:xfrm>
            <a:off x="671375" y="521450"/>
            <a:ext cx="7000672"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0"/>
          <p:cNvPicPr preferRelativeResize="0"/>
          <p:nvPr/>
        </p:nvPicPr>
        <p:blipFill>
          <a:blip r:embed="rId3">
            <a:alphaModFix/>
          </a:blip>
          <a:stretch>
            <a:fillRect/>
          </a:stretch>
        </p:blipFill>
        <p:spPr>
          <a:xfrm>
            <a:off x="544500" y="486850"/>
            <a:ext cx="7404184" cy="48386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1"/>
          <p:cNvPicPr preferRelativeResize="0"/>
          <p:nvPr/>
        </p:nvPicPr>
        <p:blipFill>
          <a:blip r:embed="rId3">
            <a:alphaModFix/>
          </a:blip>
          <a:stretch>
            <a:fillRect/>
          </a:stretch>
        </p:blipFill>
        <p:spPr>
          <a:xfrm>
            <a:off x="1155725" y="498375"/>
            <a:ext cx="6709976" cy="48386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171325" y="1265975"/>
            <a:ext cx="8650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420"/>
              <a:t>Our </a:t>
            </a:r>
            <a:r>
              <a:rPr lang="en" sz="2420"/>
              <a:t>Objective</a:t>
            </a:r>
            <a:endParaRPr sz="2420"/>
          </a:p>
        </p:txBody>
      </p:sp>
      <p:sp>
        <p:nvSpPr>
          <p:cNvPr id="93" name="Google Shape;93;p14"/>
          <p:cNvSpPr txBox="1"/>
          <p:nvPr/>
        </p:nvSpPr>
        <p:spPr>
          <a:xfrm>
            <a:off x="1896150" y="2896950"/>
            <a:ext cx="5351700" cy="209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2000">
              <a:solidFill>
                <a:schemeClr val="dk2"/>
              </a:solidFill>
              <a:highlight>
                <a:schemeClr val="dk2"/>
              </a:highlight>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b="1" lang="en" sz="2000">
                <a:solidFill>
                  <a:schemeClr val="dk2"/>
                </a:solidFill>
                <a:highlight>
                  <a:schemeClr val="lt1"/>
                </a:highlight>
                <a:latin typeface="Raleway"/>
                <a:ea typeface="Raleway"/>
                <a:cs typeface="Raleway"/>
                <a:sym typeface="Raleway"/>
              </a:rPr>
              <a:t>Objective</a:t>
            </a:r>
            <a:r>
              <a:rPr lang="en" sz="2000">
                <a:solidFill>
                  <a:schemeClr val="dk2"/>
                </a:solidFill>
                <a:highlight>
                  <a:schemeClr val="lt1"/>
                </a:highlight>
                <a:latin typeface="Raleway"/>
                <a:ea typeface="Raleway"/>
                <a:cs typeface="Raleway"/>
                <a:sym typeface="Raleway"/>
              </a:rPr>
              <a:t>: </a:t>
            </a:r>
            <a:r>
              <a:rPr lang="en" sz="1700">
                <a:solidFill>
                  <a:schemeClr val="dk2"/>
                </a:solidFill>
                <a:highlight>
                  <a:schemeClr val="lt1"/>
                </a:highlight>
                <a:latin typeface="Raleway"/>
                <a:ea typeface="Raleway"/>
                <a:cs typeface="Raleway"/>
                <a:sym typeface="Raleway"/>
              </a:rPr>
              <a:t>to understand the pandemic’s impact on the US stocks performance through the New York Stock Exchange, and advantageously use the lessons learned to better anticipate future stock market performance and leverage economies of scale in case another pandemic is ever declared.</a:t>
            </a:r>
            <a:endParaRPr sz="2000">
              <a:solidFill>
                <a:schemeClr val="dk2"/>
              </a:solidFill>
              <a:highlight>
                <a:schemeClr val="lt1"/>
              </a:highlight>
              <a:latin typeface="Raleway"/>
              <a:ea typeface="Raleway"/>
              <a:cs typeface="Raleway"/>
              <a:sym typeface="Raleway"/>
            </a:endParaRPr>
          </a:p>
        </p:txBody>
      </p:sp>
      <p:pic>
        <p:nvPicPr>
          <p:cNvPr id="94" name="Google Shape;94;p14"/>
          <p:cNvPicPr preferRelativeResize="0"/>
          <p:nvPr/>
        </p:nvPicPr>
        <p:blipFill>
          <a:blip r:embed="rId3">
            <a:alphaModFix/>
          </a:blip>
          <a:stretch>
            <a:fillRect/>
          </a:stretch>
        </p:blipFill>
        <p:spPr>
          <a:xfrm>
            <a:off x="1991625" y="1795775"/>
            <a:ext cx="4681677" cy="1101176"/>
          </a:xfrm>
          <a:prstGeom prst="rect">
            <a:avLst/>
          </a:prstGeom>
          <a:noFill/>
          <a:ln>
            <a:noFill/>
          </a:ln>
        </p:spPr>
      </p:pic>
      <p:pic>
        <p:nvPicPr>
          <p:cNvPr id="95" name="Google Shape;95;p14"/>
          <p:cNvPicPr preferRelativeResize="0"/>
          <p:nvPr/>
        </p:nvPicPr>
        <p:blipFill>
          <a:blip r:embed="rId4">
            <a:alphaModFix/>
          </a:blip>
          <a:stretch>
            <a:fillRect/>
          </a:stretch>
        </p:blipFill>
        <p:spPr>
          <a:xfrm>
            <a:off x="171325" y="3088550"/>
            <a:ext cx="1620549" cy="1713525"/>
          </a:xfrm>
          <a:prstGeom prst="rect">
            <a:avLst/>
          </a:prstGeom>
          <a:noFill/>
          <a:ln>
            <a:noFill/>
          </a:ln>
        </p:spPr>
      </p:pic>
      <p:pic>
        <p:nvPicPr>
          <p:cNvPr id="96" name="Google Shape;96;p14"/>
          <p:cNvPicPr preferRelativeResize="0"/>
          <p:nvPr/>
        </p:nvPicPr>
        <p:blipFill>
          <a:blip r:embed="rId4">
            <a:alphaModFix/>
          </a:blip>
          <a:stretch>
            <a:fillRect/>
          </a:stretch>
        </p:blipFill>
        <p:spPr>
          <a:xfrm>
            <a:off x="7114050" y="3078013"/>
            <a:ext cx="1620549" cy="17345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32"/>
          <p:cNvPicPr preferRelativeResize="0"/>
          <p:nvPr/>
        </p:nvPicPr>
        <p:blipFill>
          <a:blip r:embed="rId3">
            <a:alphaModFix/>
          </a:blip>
          <a:stretch>
            <a:fillRect/>
          </a:stretch>
        </p:blipFill>
        <p:spPr>
          <a:xfrm>
            <a:off x="636775" y="521425"/>
            <a:ext cx="7749599" cy="48386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 + Recommendations </a:t>
            </a:r>
            <a:endParaRPr/>
          </a:p>
        </p:txBody>
      </p:sp>
      <p:sp>
        <p:nvSpPr>
          <p:cNvPr id="215" name="Google Shape;215;p33"/>
          <p:cNvSpPr txBox="1"/>
          <p:nvPr>
            <p:ph idx="1" type="body"/>
          </p:nvPr>
        </p:nvSpPr>
        <p:spPr>
          <a:xfrm>
            <a:off x="729450" y="2078875"/>
            <a:ext cx="7688700" cy="25986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sz="1683">
                <a:solidFill>
                  <a:srgbClr val="000000"/>
                </a:solidFill>
                <a:latin typeface="Raleway"/>
                <a:ea typeface="Raleway"/>
                <a:cs typeface="Raleway"/>
                <a:sym typeface="Raleway"/>
              </a:rPr>
              <a:t>During unprecedented times like the COVID-19 pandemic, it becomes important for business leaders to focus on maintaining a strong financial position. Businesses now have no choice but to learn how to implement cost-saving measures, diversify revenue streams and invest in new technologies. During the pandemic, It became evident that building a strong, resilient and adaptive culture helps face the challenges and uncertainty of the stock market today, as well as the future. </a:t>
            </a:r>
            <a:endParaRPr sz="1683">
              <a:solidFill>
                <a:srgbClr val="000000"/>
              </a:solidFill>
              <a:latin typeface="Raleway"/>
              <a:ea typeface="Raleway"/>
              <a:cs typeface="Raleway"/>
              <a:sym typeface="Raleway"/>
            </a:endParaRPr>
          </a:p>
          <a:p>
            <a:pPr indent="0" lvl="0" marL="0" rtl="0" algn="l">
              <a:spcBef>
                <a:spcPts val="0"/>
              </a:spcBef>
              <a:spcAft>
                <a:spcPts val="0"/>
              </a:spcAft>
              <a:buNone/>
            </a:pPr>
            <a:r>
              <a:t/>
            </a:r>
            <a:endParaRPr sz="1683">
              <a:solidFill>
                <a:srgbClr val="000000"/>
              </a:solidFill>
              <a:latin typeface="Raleway"/>
              <a:ea typeface="Raleway"/>
              <a:cs typeface="Raleway"/>
              <a:sym typeface="Raleway"/>
            </a:endParaRPr>
          </a:p>
          <a:p>
            <a:pPr indent="0" lvl="0" marL="0" rtl="0" algn="l">
              <a:spcBef>
                <a:spcPts val="0"/>
              </a:spcBef>
              <a:spcAft>
                <a:spcPts val="0"/>
              </a:spcAft>
              <a:buNone/>
            </a:pPr>
            <a:r>
              <a:t/>
            </a:r>
            <a:endParaRPr sz="1683">
              <a:solidFill>
                <a:srgbClr val="000000"/>
              </a:solidFill>
              <a:latin typeface="Raleway"/>
              <a:ea typeface="Raleway"/>
              <a:cs typeface="Raleway"/>
              <a:sym typeface="Raleway"/>
            </a:endParaRPr>
          </a:p>
          <a:p>
            <a:pPr indent="0" lvl="0" marL="0" rtl="0" algn="l">
              <a:spcBef>
                <a:spcPts val="0"/>
              </a:spcBef>
              <a:spcAft>
                <a:spcPts val="0"/>
              </a:spcAft>
              <a:buNone/>
            </a:pPr>
            <a:r>
              <a:rPr lang="en" sz="1683">
                <a:solidFill>
                  <a:srgbClr val="000000"/>
                </a:solidFill>
                <a:latin typeface="Raleway"/>
                <a:ea typeface="Raleway"/>
                <a:cs typeface="Raleway"/>
                <a:sym typeface="Raleway"/>
              </a:rPr>
              <a:t>Overall, it is undeniable that the Covid-19 pandemic  had a significant impact on the stock market. It led to unprecedented volatility and changes in the way that stocks were traded around the world. The past few years were certainly a wake-up call for anyone or company who was conditioned to the success strategy of buying in the dip and selling </a:t>
            </a:r>
            <a:r>
              <a:rPr lang="en" sz="1683">
                <a:solidFill>
                  <a:srgbClr val="000000"/>
                </a:solidFill>
                <a:latin typeface="Raleway"/>
                <a:ea typeface="Raleway"/>
                <a:cs typeface="Raleway"/>
                <a:sym typeface="Raleway"/>
              </a:rPr>
              <a:t>when</a:t>
            </a:r>
            <a:r>
              <a:rPr lang="en" sz="1683">
                <a:solidFill>
                  <a:srgbClr val="000000"/>
                </a:solidFill>
                <a:latin typeface="Raleway"/>
                <a:ea typeface="Raleway"/>
                <a:cs typeface="Raleway"/>
                <a:sym typeface="Raleway"/>
              </a:rPr>
              <a:t> resources are overvalued. As the world continues to grapple with the  impact of the pandemic and its economic impact, it is likely that we will witness the stock market continue to be affected in a variety of ways. The only way to combat this, is to be proactive, not reactive. The companies and sectors that used technology and </a:t>
            </a:r>
            <a:r>
              <a:rPr lang="en" sz="1683">
                <a:solidFill>
                  <a:srgbClr val="000000"/>
                </a:solidFill>
                <a:latin typeface="Raleway"/>
                <a:ea typeface="Raleway"/>
                <a:cs typeface="Raleway"/>
                <a:sym typeface="Raleway"/>
              </a:rPr>
              <a:t>resources</a:t>
            </a:r>
            <a:r>
              <a:rPr lang="en" sz="1683">
                <a:solidFill>
                  <a:srgbClr val="000000"/>
                </a:solidFill>
                <a:latin typeface="Raleway"/>
                <a:ea typeface="Raleway"/>
                <a:cs typeface="Raleway"/>
                <a:sym typeface="Raleway"/>
              </a:rPr>
              <a:t> to create a culture that did not </a:t>
            </a:r>
            <a:r>
              <a:rPr lang="en" sz="1683">
                <a:solidFill>
                  <a:srgbClr val="000000"/>
                </a:solidFill>
                <a:latin typeface="Raleway"/>
                <a:ea typeface="Raleway"/>
                <a:cs typeface="Raleway"/>
                <a:sym typeface="Raleway"/>
              </a:rPr>
              <a:t>solely</a:t>
            </a:r>
            <a:r>
              <a:rPr lang="en" sz="1683">
                <a:solidFill>
                  <a:srgbClr val="000000"/>
                </a:solidFill>
                <a:latin typeface="Raleway"/>
                <a:ea typeface="Raleway"/>
                <a:cs typeface="Raleway"/>
                <a:sym typeface="Raleway"/>
              </a:rPr>
              <a:t> rely on </a:t>
            </a:r>
            <a:r>
              <a:rPr lang="en" sz="1683">
                <a:solidFill>
                  <a:srgbClr val="000000"/>
                </a:solidFill>
                <a:latin typeface="Raleway"/>
                <a:ea typeface="Raleway"/>
                <a:cs typeface="Raleway"/>
                <a:sym typeface="Raleway"/>
              </a:rPr>
              <a:t>providing one single service, or services that limited themselves to one way of making contact with the consumer.</a:t>
            </a:r>
            <a:endParaRPr sz="1683">
              <a:solidFill>
                <a:srgbClr val="000000"/>
              </a:solidFill>
              <a:latin typeface="Raleway"/>
              <a:ea typeface="Raleway"/>
              <a:cs typeface="Raleway"/>
              <a:sym typeface="Raleway"/>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&amp; </a:t>
            </a:r>
            <a:r>
              <a:rPr lang="en"/>
              <a:t>Focus </a:t>
            </a:r>
            <a:endParaRPr/>
          </a:p>
          <a:p>
            <a:pPr indent="0" lvl="0" marL="0" rtl="0" algn="l">
              <a:spcBef>
                <a:spcPts val="0"/>
              </a:spcBef>
              <a:spcAft>
                <a:spcPts val="0"/>
              </a:spcAft>
              <a:buNone/>
            </a:pPr>
            <a:r>
              <a:t/>
            </a:r>
            <a:endParaRPr/>
          </a:p>
        </p:txBody>
      </p:sp>
      <p:sp>
        <p:nvSpPr>
          <p:cNvPr id="102" name="Google Shape;102;p15"/>
          <p:cNvSpPr txBox="1"/>
          <p:nvPr>
            <p:ph idx="1" type="body"/>
          </p:nvPr>
        </p:nvSpPr>
        <p:spPr>
          <a:xfrm>
            <a:off x="729450" y="1853850"/>
            <a:ext cx="7688700" cy="22611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05"/>
              <a:buNone/>
            </a:pPr>
            <a:r>
              <a:rPr lang="en" sz="1357">
                <a:solidFill>
                  <a:srgbClr val="000000"/>
                </a:solidFill>
                <a:latin typeface="Raleway"/>
                <a:ea typeface="Raleway"/>
                <a:cs typeface="Raleway"/>
                <a:sym typeface="Raleway"/>
              </a:rPr>
              <a:t>Our research explored stock performance on the NYSE by sectors based on the </a:t>
            </a:r>
            <a:r>
              <a:rPr lang="en" sz="1357">
                <a:solidFill>
                  <a:srgbClr val="000000"/>
                </a:solidFill>
                <a:highlight>
                  <a:srgbClr val="FFFFFF"/>
                </a:highlight>
                <a:latin typeface="Raleway"/>
                <a:ea typeface="Raleway"/>
                <a:cs typeface="Raleway"/>
                <a:sym typeface="Raleway"/>
              </a:rPr>
              <a:t>The Global Industry Classification Standard.</a:t>
            </a:r>
            <a:endParaRPr sz="1357">
              <a:solidFill>
                <a:srgbClr val="000000"/>
              </a:solidFill>
              <a:highlight>
                <a:srgbClr val="FFFFFF"/>
              </a:highlight>
              <a:latin typeface="Raleway"/>
              <a:ea typeface="Raleway"/>
              <a:cs typeface="Raleway"/>
              <a:sym typeface="Raleway"/>
            </a:endParaRPr>
          </a:p>
          <a:p>
            <a:pPr indent="0" lvl="0" marL="0" rtl="0" algn="l">
              <a:lnSpc>
                <a:spcPct val="105000"/>
              </a:lnSpc>
              <a:spcBef>
                <a:spcPts val="0"/>
              </a:spcBef>
              <a:spcAft>
                <a:spcPts val="0"/>
              </a:spcAft>
              <a:buSzPts val="605"/>
              <a:buNone/>
            </a:pPr>
            <a:r>
              <a:t/>
            </a:r>
            <a:endParaRPr sz="1357">
              <a:solidFill>
                <a:srgbClr val="000000"/>
              </a:solidFill>
              <a:highlight>
                <a:srgbClr val="FFFFFF"/>
              </a:highlight>
              <a:latin typeface="Raleway"/>
              <a:ea typeface="Raleway"/>
              <a:cs typeface="Raleway"/>
              <a:sym typeface="Raleway"/>
            </a:endParaRPr>
          </a:p>
          <a:p>
            <a:pPr indent="0" lvl="0" marL="0" rtl="0" algn="l">
              <a:lnSpc>
                <a:spcPct val="105000"/>
              </a:lnSpc>
              <a:spcBef>
                <a:spcPts val="0"/>
              </a:spcBef>
              <a:spcAft>
                <a:spcPts val="0"/>
              </a:spcAft>
              <a:buSzPts val="605"/>
              <a:buNone/>
            </a:pPr>
            <a:r>
              <a:rPr lang="en" sz="1357">
                <a:solidFill>
                  <a:srgbClr val="000000"/>
                </a:solidFill>
                <a:latin typeface="Raleway"/>
                <a:ea typeface="Raleway"/>
                <a:cs typeface="Raleway"/>
                <a:sym typeface="Raleway"/>
              </a:rPr>
              <a:t>Our research period spanned from March 2019 to March 2023. This time frame provided coverage of stock performance prior to the pandemic, during the pandemic and the recovery period.  The dataset highlighted the impact the pandemic had on the stock market and provided indication on whether or not the US stock market was currently  performing under its pre-pandemic conditions.</a:t>
            </a:r>
            <a:endParaRPr sz="1357">
              <a:solidFill>
                <a:srgbClr val="000000"/>
              </a:solidFill>
              <a:latin typeface="Raleway"/>
              <a:ea typeface="Raleway"/>
              <a:cs typeface="Raleway"/>
              <a:sym typeface="Raleway"/>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Raleway"/>
              <a:ea typeface="Raleway"/>
              <a:cs typeface="Raleway"/>
              <a:sym typeface="Raleway"/>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Raleway"/>
              <a:ea typeface="Raleway"/>
              <a:cs typeface="Raleway"/>
              <a:sym typeface="Raleway"/>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Comic Sans MS"/>
              <a:ea typeface="Comic Sans MS"/>
              <a:cs typeface="Comic Sans MS"/>
              <a:sym typeface="Comic Sans MS"/>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Comic Sans MS"/>
              <a:ea typeface="Comic Sans MS"/>
              <a:cs typeface="Comic Sans MS"/>
              <a:sym typeface="Comic Sans MS"/>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Arial"/>
              <a:ea typeface="Arial"/>
              <a:cs typeface="Arial"/>
              <a:sym typeface="Arial"/>
            </a:endParaRPr>
          </a:p>
          <a:p>
            <a:pPr indent="0" lvl="0" marL="0" rtl="0" algn="l">
              <a:lnSpc>
                <a:spcPct val="105000"/>
              </a:lnSpc>
              <a:spcBef>
                <a:spcPts val="0"/>
              </a:spcBef>
              <a:spcAft>
                <a:spcPts val="0"/>
              </a:spcAft>
              <a:buSzPts val="605"/>
              <a:buNone/>
            </a:pPr>
            <a:r>
              <a:t/>
            </a:r>
            <a:endParaRPr sz="705">
              <a:solidFill>
                <a:srgbClr val="000000"/>
              </a:solidFill>
              <a:highlight>
                <a:srgbClr val="FFFFFF"/>
              </a:highlight>
              <a:latin typeface="Arial"/>
              <a:ea typeface="Arial"/>
              <a:cs typeface="Arial"/>
              <a:sym typeface="Arial"/>
            </a:endParaRPr>
          </a:p>
        </p:txBody>
      </p:sp>
      <p:pic>
        <p:nvPicPr>
          <p:cNvPr id="103" name="Google Shape;103;p15"/>
          <p:cNvPicPr preferRelativeResize="0"/>
          <p:nvPr/>
        </p:nvPicPr>
        <p:blipFill>
          <a:blip r:embed="rId3">
            <a:alphaModFix/>
          </a:blip>
          <a:stretch>
            <a:fillRect/>
          </a:stretch>
        </p:blipFill>
        <p:spPr>
          <a:xfrm>
            <a:off x="2483775" y="3640475"/>
            <a:ext cx="3544400" cy="1503025"/>
          </a:xfrm>
          <a:prstGeom prst="rect">
            <a:avLst/>
          </a:prstGeom>
          <a:noFill/>
          <a:ln>
            <a:noFill/>
          </a:ln>
        </p:spPr>
      </p:pic>
      <p:pic>
        <p:nvPicPr>
          <p:cNvPr id="104" name="Google Shape;104;p15"/>
          <p:cNvPicPr preferRelativeResize="0"/>
          <p:nvPr/>
        </p:nvPicPr>
        <p:blipFill>
          <a:blip r:embed="rId4">
            <a:alphaModFix/>
          </a:blip>
          <a:stretch>
            <a:fillRect/>
          </a:stretch>
        </p:blipFill>
        <p:spPr>
          <a:xfrm>
            <a:off x="7555375" y="509875"/>
            <a:ext cx="1588623" cy="8087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Initial Analysis and Key Findings</a:t>
            </a:r>
            <a:endParaRPr/>
          </a:p>
        </p:txBody>
      </p:sp>
      <p:sp>
        <p:nvSpPr>
          <p:cNvPr id="110" name="Google Shape;110;p16"/>
          <p:cNvSpPr txBox="1"/>
          <p:nvPr>
            <p:ph idx="1" type="body"/>
          </p:nvPr>
        </p:nvSpPr>
        <p:spPr>
          <a:xfrm>
            <a:off x="4626800" y="2777475"/>
            <a:ext cx="2000700" cy="18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275"/>
              <a:buNone/>
            </a:pPr>
            <a:r>
              <a:t/>
            </a:r>
            <a:endParaRPr sz="900">
              <a:solidFill>
                <a:schemeClr val="dk2"/>
              </a:solidFill>
              <a:highlight>
                <a:srgbClr val="FCFCFC"/>
              </a:highlight>
              <a:latin typeface="Comic Sans MS"/>
              <a:ea typeface="Comic Sans MS"/>
              <a:cs typeface="Comic Sans MS"/>
              <a:sym typeface="Comic Sans MS"/>
            </a:endParaRPr>
          </a:p>
          <a:p>
            <a:pPr indent="0" lvl="0" marL="0" rtl="0" algn="l">
              <a:spcBef>
                <a:spcPts val="1200"/>
              </a:spcBef>
              <a:spcAft>
                <a:spcPts val="1200"/>
              </a:spcAft>
              <a:buSzPts val="275"/>
              <a:buNone/>
            </a:pPr>
            <a:r>
              <a:rPr lang="en" sz="900">
                <a:solidFill>
                  <a:schemeClr val="dk2"/>
                </a:solidFill>
                <a:highlight>
                  <a:srgbClr val="FCFCFC"/>
                </a:highlight>
                <a:latin typeface="Raleway"/>
                <a:ea typeface="Raleway"/>
                <a:cs typeface="Raleway"/>
                <a:sym typeface="Raleway"/>
              </a:rPr>
              <a:t>Some industries, such as healthcare, technology and e-commerce, thrived during the pandemic as consumer behavior was altered and more people most likely turned to online pharmacies, home-based operations and online shopping over traditional stores. As a result, the stock prices of the companies in these sectors soared.</a:t>
            </a:r>
            <a:endParaRPr sz="900">
              <a:solidFill>
                <a:schemeClr val="dk2"/>
              </a:solidFill>
              <a:highlight>
                <a:srgbClr val="FCFCFC"/>
              </a:highlight>
              <a:latin typeface="Raleway"/>
              <a:ea typeface="Raleway"/>
              <a:cs typeface="Raleway"/>
              <a:sym typeface="Raleway"/>
            </a:endParaRPr>
          </a:p>
        </p:txBody>
      </p:sp>
      <p:sp>
        <p:nvSpPr>
          <p:cNvPr id="111" name="Google Shape;111;p16"/>
          <p:cNvSpPr txBox="1"/>
          <p:nvPr/>
        </p:nvSpPr>
        <p:spPr>
          <a:xfrm>
            <a:off x="438525" y="2293100"/>
            <a:ext cx="74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12" name="Google Shape;112;p16"/>
          <p:cNvSpPr txBox="1"/>
          <p:nvPr/>
        </p:nvSpPr>
        <p:spPr>
          <a:xfrm>
            <a:off x="603000" y="3132550"/>
            <a:ext cx="1571400" cy="191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900">
                <a:solidFill>
                  <a:schemeClr val="dk2"/>
                </a:solidFill>
                <a:highlight>
                  <a:srgbClr val="FCFCFC"/>
                </a:highlight>
                <a:latin typeface="Raleway"/>
                <a:ea typeface="Raleway"/>
                <a:cs typeface="Raleway"/>
                <a:sym typeface="Raleway"/>
              </a:rPr>
              <a:t>As many of us know, the pandemic ended up having a significant impact on the world economy, leading to unprecedented volatility and uncertainty that lingers to this day. It is undeniable that a few key trends and developments emerged as a result.</a:t>
            </a:r>
            <a:endParaRPr sz="900">
              <a:latin typeface="Raleway"/>
              <a:ea typeface="Raleway"/>
              <a:cs typeface="Raleway"/>
              <a:sym typeface="Raleway"/>
            </a:endParaRPr>
          </a:p>
        </p:txBody>
      </p:sp>
      <p:pic>
        <p:nvPicPr>
          <p:cNvPr id="113" name="Google Shape;113;p16"/>
          <p:cNvPicPr preferRelativeResize="0"/>
          <p:nvPr/>
        </p:nvPicPr>
        <p:blipFill>
          <a:blip r:embed="rId3">
            <a:alphaModFix/>
          </a:blip>
          <a:stretch>
            <a:fillRect/>
          </a:stretch>
        </p:blipFill>
        <p:spPr>
          <a:xfrm>
            <a:off x="1018650" y="2293100"/>
            <a:ext cx="740101" cy="740101"/>
          </a:xfrm>
          <a:prstGeom prst="rect">
            <a:avLst/>
          </a:prstGeom>
          <a:noFill/>
          <a:ln>
            <a:noFill/>
          </a:ln>
        </p:spPr>
      </p:pic>
      <p:sp>
        <p:nvSpPr>
          <p:cNvPr id="114" name="Google Shape;114;p16"/>
          <p:cNvSpPr txBox="1"/>
          <p:nvPr/>
        </p:nvSpPr>
        <p:spPr>
          <a:xfrm>
            <a:off x="2713375" y="2822075"/>
            <a:ext cx="1571400" cy="222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900">
              <a:solidFill>
                <a:schemeClr val="dk2"/>
              </a:solidFill>
              <a:highlight>
                <a:srgbClr val="FCFCFC"/>
              </a:highlight>
              <a:latin typeface="Comic Sans MS"/>
              <a:ea typeface="Comic Sans MS"/>
              <a:cs typeface="Comic Sans MS"/>
              <a:sym typeface="Comic Sans MS"/>
            </a:endParaRPr>
          </a:p>
          <a:p>
            <a:pPr indent="0" lvl="0" marL="0" rtl="0" algn="l">
              <a:lnSpc>
                <a:spcPct val="115000"/>
              </a:lnSpc>
              <a:spcBef>
                <a:spcPts val="1200"/>
              </a:spcBef>
              <a:spcAft>
                <a:spcPts val="1200"/>
              </a:spcAft>
              <a:buNone/>
            </a:pPr>
            <a:r>
              <a:rPr lang="en" sz="900">
                <a:solidFill>
                  <a:schemeClr val="dk2"/>
                </a:solidFill>
                <a:highlight>
                  <a:srgbClr val="FCFCFC"/>
                </a:highlight>
                <a:latin typeface="Raleway"/>
                <a:ea typeface="Raleway"/>
                <a:cs typeface="Raleway"/>
                <a:sym typeface="Raleway"/>
              </a:rPr>
              <a:t>We initially took a look at the  S&amp;P 500 index, which is widely regarded as a benchmark for the overall performance of the stock market, to get an initial idea of the landscape. It </a:t>
            </a:r>
            <a:r>
              <a:rPr lang="en" sz="900">
                <a:solidFill>
                  <a:schemeClr val="dk2"/>
                </a:solidFill>
                <a:latin typeface="Raleway"/>
                <a:ea typeface="Raleway"/>
                <a:cs typeface="Raleway"/>
                <a:sym typeface="Raleway"/>
              </a:rPr>
              <a:t>fell more than 34%</a:t>
            </a:r>
            <a:r>
              <a:rPr lang="en" sz="900">
                <a:solidFill>
                  <a:schemeClr val="dk2"/>
                </a:solidFill>
                <a:highlight>
                  <a:srgbClr val="FCFCFC"/>
                </a:highlight>
                <a:latin typeface="Raleway"/>
                <a:ea typeface="Raleway"/>
                <a:cs typeface="Raleway"/>
                <a:sym typeface="Raleway"/>
              </a:rPr>
              <a:t> between its peak in February 2020 and its low point in March 2020.</a:t>
            </a:r>
            <a:endParaRPr sz="900">
              <a:latin typeface="Raleway"/>
              <a:ea typeface="Raleway"/>
              <a:cs typeface="Raleway"/>
              <a:sym typeface="Raleway"/>
            </a:endParaRPr>
          </a:p>
        </p:txBody>
      </p:sp>
      <p:pic>
        <p:nvPicPr>
          <p:cNvPr id="115" name="Google Shape;115;p16"/>
          <p:cNvPicPr preferRelativeResize="0"/>
          <p:nvPr/>
        </p:nvPicPr>
        <p:blipFill>
          <a:blip r:embed="rId3">
            <a:alphaModFix/>
          </a:blip>
          <a:stretch>
            <a:fillRect/>
          </a:stretch>
        </p:blipFill>
        <p:spPr>
          <a:xfrm>
            <a:off x="3129024" y="2293099"/>
            <a:ext cx="740101" cy="740101"/>
          </a:xfrm>
          <a:prstGeom prst="rect">
            <a:avLst/>
          </a:prstGeom>
          <a:noFill/>
          <a:ln>
            <a:noFill/>
          </a:ln>
        </p:spPr>
      </p:pic>
      <p:pic>
        <p:nvPicPr>
          <p:cNvPr id="116" name="Google Shape;116;p16"/>
          <p:cNvPicPr preferRelativeResize="0"/>
          <p:nvPr/>
        </p:nvPicPr>
        <p:blipFill>
          <a:blip r:embed="rId3">
            <a:alphaModFix/>
          </a:blip>
          <a:stretch>
            <a:fillRect/>
          </a:stretch>
        </p:blipFill>
        <p:spPr>
          <a:xfrm>
            <a:off x="5101600" y="2316500"/>
            <a:ext cx="740101" cy="740101"/>
          </a:xfrm>
          <a:prstGeom prst="rect">
            <a:avLst/>
          </a:prstGeom>
          <a:noFill/>
          <a:ln>
            <a:noFill/>
          </a:ln>
        </p:spPr>
      </p:pic>
      <p:sp>
        <p:nvSpPr>
          <p:cNvPr id="117" name="Google Shape;117;p16"/>
          <p:cNvSpPr txBox="1"/>
          <p:nvPr/>
        </p:nvSpPr>
        <p:spPr>
          <a:xfrm>
            <a:off x="6870175" y="3097900"/>
            <a:ext cx="18546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dk2"/>
                </a:solidFill>
                <a:highlight>
                  <a:srgbClr val="FCFCFC"/>
                </a:highlight>
                <a:latin typeface="Raleway"/>
                <a:ea typeface="Raleway"/>
                <a:cs typeface="Raleway"/>
                <a:sym typeface="Raleway"/>
              </a:rPr>
              <a:t>On the other hand, the industries that were hit hard by lockdowns and other pandemic-related restrictions, such as travel, hospitality and retail, saw their prices suffer. Many companies in these sectors were forced </a:t>
            </a:r>
            <a:r>
              <a:rPr lang="en" sz="900">
                <a:solidFill>
                  <a:schemeClr val="dk2"/>
                </a:solidFill>
                <a:uFill>
                  <a:noFill/>
                </a:uFill>
                <a:latin typeface="Raleway"/>
                <a:ea typeface="Raleway"/>
                <a:cs typeface="Raleway"/>
                <a:sym typeface="Raleway"/>
                <a:hlinkClick r:id="rId4">
                  <a:extLst>
                    <a:ext uri="{A12FA001-AC4F-418D-AE19-62706E023703}">
                      <ahyp:hlinkClr val="tx"/>
                    </a:ext>
                  </a:extLst>
                </a:hlinkClick>
              </a:rPr>
              <a:t>to lay off</a:t>
            </a:r>
            <a:r>
              <a:rPr lang="en" sz="900">
                <a:solidFill>
                  <a:schemeClr val="dk2"/>
                </a:solidFill>
                <a:highlight>
                  <a:srgbClr val="FCFCFC"/>
                </a:highlight>
                <a:latin typeface="Raleway"/>
                <a:ea typeface="Raleway"/>
                <a:cs typeface="Raleway"/>
                <a:sym typeface="Raleway"/>
              </a:rPr>
              <a:t> a vast number of their workforce, while others went bankrupt, which most likely lead to the decline in stock prices.</a:t>
            </a:r>
            <a:endParaRPr sz="900">
              <a:solidFill>
                <a:schemeClr val="dk2"/>
              </a:solidFill>
              <a:latin typeface="Raleway"/>
              <a:ea typeface="Raleway"/>
              <a:cs typeface="Raleway"/>
              <a:sym typeface="Raleway"/>
            </a:endParaRPr>
          </a:p>
        </p:txBody>
      </p:sp>
      <p:pic>
        <p:nvPicPr>
          <p:cNvPr id="118" name="Google Shape;118;p16"/>
          <p:cNvPicPr preferRelativeResize="0"/>
          <p:nvPr/>
        </p:nvPicPr>
        <p:blipFill>
          <a:blip r:embed="rId3">
            <a:alphaModFix/>
          </a:blip>
          <a:stretch>
            <a:fillRect/>
          </a:stretch>
        </p:blipFill>
        <p:spPr>
          <a:xfrm>
            <a:off x="7427425" y="2316500"/>
            <a:ext cx="740101" cy="7401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17"/>
          <p:cNvPicPr preferRelativeResize="0"/>
          <p:nvPr/>
        </p:nvPicPr>
        <p:blipFill>
          <a:blip r:embed="rId3">
            <a:alphaModFix/>
          </a:blip>
          <a:stretch>
            <a:fillRect/>
          </a:stretch>
        </p:blipFill>
        <p:spPr>
          <a:xfrm>
            <a:off x="836063" y="659400"/>
            <a:ext cx="7398774" cy="4351401"/>
          </a:xfrm>
          <a:prstGeom prst="rect">
            <a:avLst/>
          </a:prstGeom>
          <a:noFill/>
          <a:ln>
            <a:noFill/>
          </a:ln>
        </p:spPr>
      </p:pic>
      <p:sp>
        <p:nvSpPr>
          <p:cNvPr id="124" name="Google Shape;124;p17"/>
          <p:cNvSpPr txBox="1"/>
          <p:nvPr/>
        </p:nvSpPr>
        <p:spPr>
          <a:xfrm>
            <a:off x="7957875" y="621100"/>
            <a:ext cx="108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ph type="title"/>
          </p:nvPr>
        </p:nvSpPr>
        <p:spPr>
          <a:xfrm>
            <a:off x="354875" y="1259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Retrieving Historical Data</a:t>
            </a:r>
            <a:endParaRPr/>
          </a:p>
        </p:txBody>
      </p:sp>
      <p:sp>
        <p:nvSpPr>
          <p:cNvPr id="130" name="Google Shape;130;p18"/>
          <p:cNvSpPr txBox="1"/>
          <p:nvPr>
            <p:ph idx="1" type="body"/>
          </p:nvPr>
        </p:nvSpPr>
        <p:spPr>
          <a:xfrm>
            <a:off x="1799750" y="4074625"/>
            <a:ext cx="4997400" cy="1310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100">
                <a:solidFill>
                  <a:schemeClr val="dk2"/>
                </a:solidFill>
                <a:latin typeface="Raleway"/>
                <a:ea typeface="Raleway"/>
                <a:cs typeface="Raleway"/>
                <a:sym typeface="Raleway"/>
              </a:rPr>
              <a:t>We used API’s to import </a:t>
            </a:r>
            <a:r>
              <a:rPr lang="en" sz="1100">
                <a:solidFill>
                  <a:schemeClr val="dk2"/>
                </a:solidFill>
                <a:latin typeface="Raleway"/>
                <a:ea typeface="Raleway"/>
                <a:cs typeface="Raleway"/>
                <a:sym typeface="Raleway"/>
              </a:rPr>
              <a:t>stock data from the NYSE to have historical data. We were able to find CSV files and convert them into data frames to fetch the historical data and stock results from the NY Stock Exchange that dated back years before the start of the pandemic. Ref. (2019-2023).The data told us everything. </a:t>
            </a:r>
            <a:endParaRPr sz="1100">
              <a:solidFill>
                <a:schemeClr val="dk2"/>
              </a:solidFill>
              <a:latin typeface="Raleway"/>
              <a:ea typeface="Raleway"/>
              <a:cs typeface="Raleway"/>
              <a:sym typeface="Raleway"/>
            </a:endParaRPr>
          </a:p>
        </p:txBody>
      </p:sp>
      <p:pic>
        <p:nvPicPr>
          <p:cNvPr id="131" name="Google Shape;131;p18"/>
          <p:cNvPicPr preferRelativeResize="0"/>
          <p:nvPr/>
        </p:nvPicPr>
        <p:blipFill>
          <a:blip r:embed="rId3">
            <a:alphaModFix/>
          </a:blip>
          <a:stretch>
            <a:fillRect/>
          </a:stretch>
        </p:blipFill>
        <p:spPr>
          <a:xfrm>
            <a:off x="7975625" y="500325"/>
            <a:ext cx="1168375" cy="1007100"/>
          </a:xfrm>
          <a:prstGeom prst="rect">
            <a:avLst/>
          </a:prstGeom>
          <a:noFill/>
          <a:ln>
            <a:noFill/>
          </a:ln>
        </p:spPr>
      </p:pic>
      <p:pic>
        <p:nvPicPr>
          <p:cNvPr id="132" name="Google Shape;132;p18"/>
          <p:cNvPicPr preferRelativeResize="0"/>
          <p:nvPr/>
        </p:nvPicPr>
        <p:blipFill>
          <a:blip r:embed="rId4">
            <a:alphaModFix/>
          </a:blip>
          <a:stretch>
            <a:fillRect/>
          </a:stretch>
        </p:blipFill>
        <p:spPr>
          <a:xfrm>
            <a:off x="429375" y="1795150"/>
            <a:ext cx="3782277" cy="2215499"/>
          </a:xfrm>
          <a:prstGeom prst="rect">
            <a:avLst/>
          </a:prstGeom>
          <a:noFill/>
          <a:ln>
            <a:noFill/>
          </a:ln>
        </p:spPr>
      </p:pic>
      <p:pic>
        <p:nvPicPr>
          <p:cNvPr id="133" name="Google Shape;133;p18"/>
          <p:cNvPicPr preferRelativeResize="0"/>
          <p:nvPr/>
        </p:nvPicPr>
        <p:blipFill>
          <a:blip r:embed="rId5">
            <a:alphaModFix/>
          </a:blip>
          <a:stretch>
            <a:fillRect/>
          </a:stretch>
        </p:blipFill>
        <p:spPr>
          <a:xfrm>
            <a:off x="4440225" y="1795150"/>
            <a:ext cx="4092677" cy="2215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20250" y="1124575"/>
            <a:ext cx="79980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266"/>
              <a:t>Using API and Python to Retrieve Accurate Data and Sources </a:t>
            </a:r>
            <a:r>
              <a:rPr lang="en"/>
              <a:t> </a:t>
            </a:r>
            <a:endParaRPr/>
          </a:p>
        </p:txBody>
      </p:sp>
      <p:pic>
        <p:nvPicPr>
          <p:cNvPr id="139" name="Google Shape;139;p19"/>
          <p:cNvPicPr preferRelativeResize="0"/>
          <p:nvPr/>
        </p:nvPicPr>
        <p:blipFill>
          <a:blip r:embed="rId3">
            <a:alphaModFix/>
          </a:blip>
          <a:stretch>
            <a:fillRect/>
          </a:stretch>
        </p:blipFill>
        <p:spPr>
          <a:xfrm>
            <a:off x="152400" y="1659773"/>
            <a:ext cx="8839199" cy="669350"/>
          </a:xfrm>
          <a:prstGeom prst="rect">
            <a:avLst/>
          </a:prstGeom>
          <a:noFill/>
          <a:ln>
            <a:noFill/>
          </a:ln>
        </p:spPr>
      </p:pic>
      <p:pic>
        <p:nvPicPr>
          <p:cNvPr id="140" name="Google Shape;140;p19"/>
          <p:cNvPicPr preferRelativeResize="0"/>
          <p:nvPr/>
        </p:nvPicPr>
        <p:blipFill>
          <a:blip r:embed="rId4">
            <a:alphaModFix/>
          </a:blip>
          <a:stretch>
            <a:fillRect/>
          </a:stretch>
        </p:blipFill>
        <p:spPr>
          <a:xfrm>
            <a:off x="271725" y="2481525"/>
            <a:ext cx="8719877" cy="2509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Continuation of Processing Data and Sources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6" name="Google Shape;146;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7" name="Google Shape;147;p20"/>
          <p:cNvPicPr preferRelativeResize="0"/>
          <p:nvPr/>
        </p:nvPicPr>
        <p:blipFill>
          <a:blip r:embed="rId3">
            <a:alphaModFix/>
          </a:blip>
          <a:stretch>
            <a:fillRect/>
          </a:stretch>
        </p:blipFill>
        <p:spPr>
          <a:xfrm>
            <a:off x="504650" y="1853850"/>
            <a:ext cx="7777649" cy="31249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a:t>
            </a:r>
            <a:endParaRPr/>
          </a:p>
        </p:txBody>
      </p:sp>
      <p:sp>
        <p:nvSpPr>
          <p:cNvPr id="153" name="Google Shape;153;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reduced the </a:t>
            </a:r>
            <a:r>
              <a:rPr lang="en"/>
              <a:t>data frame to able to plot the data. </a:t>
            </a:r>
            <a:endParaRPr/>
          </a:p>
          <a:p>
            <a:pPr indent="0" lvl="0" marL="0" rtl="0" algn="l">
              <a:spcBef>
                <a:spcPts val="1200"/>
              </a:spcBef>
              <a:spcAft>
                <a:spcPts val="0"/>
              </a:spcAft>
              <a:buNone/>
            </a:pPr>
            <a:r>
              <a:rPr lang="en"/>
              <a:t>The CSV contained all the data from 2019-2023 so we made separate variable data for each year.</a:t>
            </a:r>
            <a:endParaRPr/>
          </a:p>
          <a:p>
            <a:pPr indent="0" lvl="0" marL="0" rtl="0" algn="l">
              <a:spcBef>
                <a:spcPts val="1200"/>
              </a:spcBef>
              <a:spcAft>
                <a:spcPts val="0"/>
              </a:spcAft>
              <a:buNone/>
            </a:pPr>
            <a:r>
              <a:rPr lang="en"/>
              <a:t>We chose to make the index the x axis and the volume the y axis.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